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Lst>
  <p:sldSz cy="6858000" cx="12192000"/>
  <p:notesSz cx="6858000" cy="9144000"/>
  <p:embeddedFontLst>
    <p:embeddedFont>
      <p:font typeface="Robo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font" Target="fonts/Roboto-boldItalic.fntdata"/><Relationship Id="rId9" Type="http://schemas.openxmlformats.org/officeDocument/2006/relationships/font" Target="fonts/Roboto-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font" Target="fonts/Roboto-regular.fntdata"/><Relationship Id="rId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2" name="Shape 8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Shape 8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87" name="Shape 8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1" name="Shape 11"/>
        <p:cNvGrpSpPr/>
        <p:nvPr/>
      </p:nvGrpSpPr>
      <p:grpSpPr>
        <a:xfrm>
          <a:off x="0" y="0"/>
          <a:ext cx="0" cy="0"/>
          <a:chOff x="0" y="0"/>
          <a:chExt cx="0" cy="0"/>
        </a:xfrm>
      </p:grpSpPr>
      <p:sp>
        <p:nvSpPr>
          <p:cNvPr id="12" name="Shape 12"/>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 name="Shape 13"/>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4" name="Shape 14"/>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 name="Shape 15"/>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6" name="Shape 16"/>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0" name="Shape 70"/>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6" name="Shape 76"/>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7" name="Shape 17"/>
        <p:cNvGrpSpPr/>
        <p:nvPr/>
      </p:nvGrpSpPr>
      <p:grpSpPr>
        <a:xfrm>
          <a:off x="0" y="0"/>
          <a:ext cx="0" cy="0"/>
          <a:chOff x="0" y="0"/>
          <a:chExt cx="0" cy="0"/>
        </a:xfrm>
      </p:grpSpPr>
      <p:sp>
        <p:nvSpPr>
          <p:cNvPr id="18" name="Shape 18"/>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9" name="Shape 19"/>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1" name="Shape 21"/>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5" name="Shape 25"/>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26" name="Shape 2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1" name="Shape 31"/>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3" name="Shape 33"/>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8" name="Shape 38"/>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39" name="Shape 39"/>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Shape 40"/>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1" name="Shape 41"/>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7" name="Shape 47"/>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6" name="Shape 56"/>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Shape 57"/>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58" name="Shape 5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3" name="Shape 63"/>
          <p:cNvSpPr/>
          <p:nvPr>
            <p:ph idx="2" type="pic"/>
          </p:nvPr>
        </p:nvSpPr>
        <p:spPr>
          <a:xfrm>
            <a:off x="5183187" y="987425"/>
            <a:ext cx="6172199" cy="4873624"/>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4" name="Shape 64"/>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 name="Shape 7"/>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 name="Shape 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 name="Shape 1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jpg"/><Relationship Id="rId5" Type="http://schemas.openxmlformats.org/officeDocument/2006/relationships/image" Target="../media/image3.jpg"/><Relationship Id="rId6"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ctrTitle"/>
          </p:nvPr>
        </p:nvSpPr>
        <p:spPr>
          <a:xfrm>
            <a:off x="1524000" y="1122362"/>
            <a:ext cx="9144000" cy="656561"/>
          </a:xfrm>
          <a:prstGeom prst="rect">
            <a:avLst/>
          </a:prstGeom>
          <a:noFill/>
          <a:ln>
            <a:noFill/>
          </a:ln>
        </p:spPr>
        <p:txBody>
          <a:bodyPr anchorCtr="0" anchor="b" bIns="45700" lIns="91425" rIns="91425" tIns="45700">
            <a:noAutofit/>
          </a:bodyPr>
          <a:lstStyle/>
          <a:p>
            <a:pPr indent="0" lvl="0" marL="0" marR="0" rtl="0" algn="ctr">
              <a:lnSpc>
                <a:spcPct val="90000"/>
              </a:lnSpc>
              <a:spcBef>
                <a:spcPts val="0"/>
              </a:spcBef>
              <a:buClr>
                <a:schemeClr val="dk1"/>
              </a:buClr>
              <a:buSzPct val="25000"/>
              <a:buFont typeface="Calibri"/>
              <a:buNone/>
            </a:pPr>
            <a:r>
              <a:rPr b="0" i="0" lang="en-US" sz="1400" u="none" cap="none" strike="noStrike">
                <a:solidFill>
                  <a:schemeClr val="dk1"/>
                </a:solidFill>
                <a:latin typeface="Calibri"/>
                <a:ea typeface="Calibri"/>
                <a:cs typeface="Calibri"/>
                <a:sym typeface="Calibri"/>
              </a:rPr>
              <a:t>You will use the following template to synthesize your information from your energy expert group to jigsaw about your energy for your </a:t>
            </a:r>
            <a:r>
              <a:rPr lang="en-US" sz="1400"/>
              <a:t>builder's</a:t>
            </a:r>
            <a:r>
              <a:rPr b="0" i="0" lang="en-US" sz="1400" u="none" cap="none" strike="noStrike">
                <a:solidFill>
                  <a:schemeClr val="dk1"/>
                </a:solidFill>
                <a:latin typeface="Calibri"/>
                <a:ea typeface="Calibri"/>
                <a:cs typeface="Calibri"/>
                <a:sym typeface="Calibri"/>
              </a:rPr>
              <a:t> book.  Your energy team will rough draft a copy before entering into the PowerPoint.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pic>
        <p:nvPicPr>
          <p:cNvPr descr="Lapbook Templates Trifold Flap Book.png" id="89" name="Shape 89"/>
          <p:cNvPicPr preferRelativeResize="0"/>
          <p:nvPr/>
        </p:nvPicPr>
        <p:blipFill rotWithShape="1">
          <a:blip r:embed="rId3">
            <a:alphaModFix/>
          </a:blip>
          <a:srcRect b="0" l="0" r="0" t="0"/>
          <a:stretch/>
        </p:blipFill>
        <p:spPr>
          <a:xfrm rot="5400000">
            <a:off x="3900853" y="-24603"/>
            <a:ext cx="4621200" cy="9144000"/>
          </a:xfrm>
          <a:prstGeom prst="rect">
            <a:avLst/>
          </a:prstGeom>
          <a:noFill/>
          <a:ln>
            <a:noFill/>
          </a:ln>
        </p:spPr>
      </p:pic>
      <p:sp>
        <p:nvSpPr>
          <p:cNvPr id="90" name="Shape 90"/>
          <p:cNvSpPr txBox="1"/>
          <p:nvPr/>
        </p:nvSpPr>
        <p:spPr>
          <a:xfrm>
            <a:off x="1639450" y="2378218"/>
            <a:ext cx="2886300" cy="4071900"/>
          </a:xfrm>
          <a:prstGeom prst="rect">
            <a:avLst/>
          </a:prstGeom>
          <a:noFill/>
          <a:ln>
            <a:noFill/>
          </a:ln>
        </p:spPr>
        <p:txBody>
          <a:bodyPr anchorCtr="0" anchor="t" bIns="45700" lIns="91425" rIns="91425" tIns="45700">
            <a:noAutofit/>
          </a:bodyPr>
          <a:lstStyle/>
          <a:p>
            <a:pPr lvl="0" rtl="0">
              <a:spcBef>
                <a:spcPts val="0"/>
              </a:spcBef>
              <a:buClr>
                <a:schemeClr val="dk1"/>
              </a:buClr>
              <a:buSzPct val="64705"/>
              <a:buFont typeface="Arial"/>
              <a:buNone/>
            </a:pPr>
            <a:r>
              <a:rPr lang="en-US" sz="1700">
                <a:solidFill>
                  <a:schemeClr val="dk1"/>
                </a:solidFill>
              </a:rPr>
              <a:t>The energy is found in the center if the earth.You might want to wear a suit to protect yourself from the hotness.it's very hot. The south west United States is where the  most energy of geothermal is found. Geothermal can help us because it is reliable and it is the lowest cost. </a:t>
            </a:r>
          </a:p>
        </p:txBody>
      </p:sp>
      <p:sp>
        <p:nvSpPr>
          <p:cNvPr id="91" name="Shape 91"/>
          <p:cNvSpPr txBox="1"/>
          <p:nvPr/>
        </p:nvSpPr>
        <p:spPr>
          <a:xfrm>
            <a:off x="4678101" y="2351930"/>
            <a:ext cx="2886250" cy="307777"/>
          </a:xfrm>
          <a:prstGeom prst="rect">
            <a:avLst/>
          </a:prstGeom>
          <a:noFill/>
          <a:ln>
            <a:noFill/>
          </a:ln>
        </p:spPr>
        <p:txBody>
          <a:bodyPr anchorCtr="0" anchor="t" bIns="45700" lIns="91425" rIns="91425" tIns="45700">
            <a:noAutofit/>
          </a:bodyPr>
          <a:lstStyle/>
          <a:p>
            <a:pPr indent="0" lvl="0" marL="0" marR="0" rtl="0" algn="ctr">
              <a:spcBef>
                <a:spcPts val="0"/>
              </a:spcBef>
              <a:buNone/>
            </a:pPr>
            <a:r>
              <a:rPr lang="en-US">
                <a:solidFill>
                  <a:schemeClr val="dk1"/>
                </a:solidFill>
                <a:latin typeface="Calibri"/>
                <a:ea typeface="Calibri"/>
                <a:cs typeface="Calibri"/>
                <a:sym typeface="Calibri"/>
              </a:rPr>
              <a:t>Geothermal Energy</a:t>
            </a:r>
          </a:p>
        </p:txBody>
      </p:sp>
      <p:sp>
        <p:nvSpPr>
          <p:cNvPr id="92" name="Shape 92"/>
          <p:cNvSpPr txBox="1"/>
          <p:nvPr/>
        </p:nvSpPr>
        <p:spPr>
          <a:xfrm>
            <a:off x="7716750" y="2378223"/>
            <a:ext cx="2886300" cy="726000"/>
          </a:xfrm>
          <a:prstGeom prst="rect">
            <a:avLst/>
          </a:prstGeom>
          <a:noFill/>
          <a:ln>
            <a:noFill/>
          </a:ln>
        </p:spPr>
        <p:txBody>
          <a:bodyPr anchorCtr="0" anchor="t" bIns="45700" lIns="91425" rIns="91425" tIns="45700">
            <a:noAutofit/>
          </a:bodyPr>
          <a:lstStyle/>
          <a:p>
            <a:pPr lvl="0" rtl="0" algn="ctr">
              <a:spcBef>
                <a:spcPts val="0"/>
              </a:spcBef>
              <a:buClr>
                <a:schemeClr val="dk1"/>
              </a:buClr>
              <a:buFont typeface="Arial"/>
              <a:buNone/>
            </a:pPr>
            <a:r>
              <a:rPr lang="en-US">
                <a:solidFill>
                  <a:schemeClr val="dk1"/>
                </a:solidFill>
                <a:latin typeface="Calibri"/>
                <a:ea typeface="Calibri"/>
                <a:cs typeface="Calibri"/>
                <a:sym typeface="Calibri"/>
              </a:rPr>
              <a:t>The energy comes from the underground where it all starts.</a:t>
            </a:r>
          </a:p>
          <a:p>
            <a:pPr indent="0" lvl="0" marL="0" marR="0" rtl="0" algn="ctr">
              <a:spcBef>
                <a:spcPts val="0"/>
              </a:spcBef>
              <a:buNone/>
            </a:pPr>
            <a:r>
              <a:t/>
            </a:r>
            <a:endParaRPr>
              <a:solidFill>
                <a:schemeClr val="dk1"/>
              </a:solidFill>
              <a:latin typeface="Calibri"/>
              <a:ea typeface="Calibri"/>
              <a:cs typeface="Calibri"/>
              <a:sym typeface="Calibri"/>
            </a:endParaRPr>
          </a:p>
        </p:txBody>
      </p:sp>
      <p:sp>
        <p:nvSpPr>
          <p:cNvPr id="93" name="Shape 93"/>
          <p:cNvSpPr txBox="1"/>
          <p:nvPr/>
        </p:nvSpPr>
        <p:spPr>
          <a:xfrm>
            <a:off x="7781750" y="3214908"/>
            <a:ext cx="2886300" cy="754200"/>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1700">
                <a:solidFill>
                  <a:schemeClr val="dk1"/>
                </a:solidFill>
                <a:latin typeface="Calibri"/>
                <a:ea typeface="Calibri"/>
                <a:cs typeface="Calibri"/>
                <a:sym typeface="Calibri"/>
              </a:rPr>
              <a:t>The energy is almost cover all in dirt</a:t>
            </a:r>
          </a:p>
        </p:txBody>
      </p:sp>
      <p:sp>
        <p:nvSpPr>
          <p:cNvPr id="94" name="Shape 94"/>
          <p:cNvSpPr txBox="1"/>
          <p:nvPr/>
        </p:nvSpPr>
        <p:spPr>
          <a:xfrm>
            <a:off x="7716750" y="4051667"/>
            <a:ext cx="2886300" cy="1028100"/>
          </a:xfrm>
          <a:prstGeom prst="rect">
            <a:avLst/>
          </a:prstGeom>
          <a:noFill/>
          <a:ln>
            <a:noFill/>
          </a:ln>
        </p:spPr>
        <p:txBody>
          <a:bodyPr anchorCtr="0" anchor="t" bIns="45700" lIns="91425" rIns="91425" tIns="45700">
            <a:noAutofit/>
          </a:bodyPr>
          <a:lstStyle/>
          <a:p>
            <a:pPr lvl="0">
              <a:spcBef>
                <a:spcPts val="0"/>
              </a:spcBef>
              <a:buClr>
                <a:schemeClr val="dk1"/>
              </a:buClr>
              <a:buFont typeface="Arial"/>
              <a:buNone/>
            </a:pPr>
            <a:r>
              <a:rPr lang="en-US">
                <a:solidFill>
                  <a:schemeClr val="dk1"/>
                </a:solidFill>
                <a:latin typeface="Calibri"/>
                <a:ea typeface="Calibri"/>
                <a:cs typeface="Calibri"/>
                <a:sym typeface="Calibri"/>
              </a:rPr>
              <a:t>The energy is very hot because it is hot mamaga</a:t>
            </a:r>
          </a:p>
          <a:p>
            <a:pPr lvl="0" rtl="0">
              <a:spcBef>
                <a:spcPts val="0"/>
              </a:spcBef>
              <a:buClr>
                <a:schemeClr val="dk1"/>
              </a:buClr>
              <a:buFont typeface="Arial"/>
              <a:buNone/>
            </a:pPr>
            <a:r>
              <a:t/>
            </a:r>
            <a:endParaRPr>
              <a:solidFill>
                <a:schemeClr val="dk1"/>
              </a:solidFill>
              <a:latin typeface="Calibri"/>
              <a:ea typeface="Calibri"/>
              <a:cs typeface="Calibri"/>
              <a:sym typeface="Calibri"/>
            </a:endParaRPr>
          </a:p>
        </p:txBody>
      </p:sp>
      <p:sp>
        <p:nvSpPr>
          <p:cNvPr id="95" name="Shape 95"/>
          <p:cNvSpPr txBox="1"/>
          <p:nvPr/>
        </p:nvSpPr>
        <p:spPr>
          <a:xfrm>
            <a:off x="7716750" y="5079675"/>
            <a:ext cx="2886300" cy="754200"/>
          </a:xfrm>
          <a:prstGeom prst="rect">
            <a:avLst/>
          </a:prstGeom>
          <a:noFill/>
          <a:ln>
            <a:noFill/>
          </a:ln>
        </p:spPr>
        <p:txBody>
          <a:bodyPr anchorCtr="0" anchor="t" bIns="45700" lIns="91425" rIns="91425" tIns="45700">
            <a:noAutofit/>
          </a:bodyPr>
          <a:lstStyle/>
          <a:p>
            <a:pPr indent="0" lvl="0" marL="0" marR="0" rtl="0" algn="l">
              <a:spcBef>
                <a:spcPts val="0"/>
              </a:spcBef>
              <a:buClr>
                <a:srgbClr val="000000"/>
              </a:buClr>
              <a:buFont typeface="Arial"/>
              <a:buNone/>
            </a:pPr>
            <a:r>
              <a:rPr lang="en-US">
                <a:solidFill>
                  <a:schemeClr val="dk1"/>
                </a:solidFill>
                <a:latin typeface="Calibri"/>
                <a:ea typeface="Calibri"/>
                <a:cs typeface="Calibri"/>
                <a:sym typeface="Calibri"/>
              </a:rPr>
              <a:t>fact #1 </a:t>
            </a:r>
            <a:r>
              <a:rPr lang="en-US" sz="1200">
                <a:solidFill>
                  <a:srgbClr val="222222"/>
                </a:solidFill>
                <a:highlight>
                  <a:srgbClr val="FFFFFF"/>
                </a:highlight>
                <a:latin typeface="Roboto"/>
                <a:ea typeface="Roboto"/>
                <a:cs typeface="Roboto"/>
                <a:sym typeface="Roboto"/>
              </a:rPr>
              <a:t>Geothermal energy is made inside the Earth.</a:t>
            </a:r>
          </a:p>
          <a:p>
            <a:pPr indent="0" lvl="0" marL="0" marR="0" rtl="0" algn="l">
              <a:spcBef>
                <a:spcPts val="0"/>
              </a:spcBef>
              <a:buClr>
                <a:srgbClr val="000000"/>
              </a:buClr>
              <a:buFont typeface="Arial"/>
              <a:buNone/>
            </a:pPr>
            <a:r>
              <a:t/>
            </a:r>
            <a:endParaRPr>
              <a:solidFill>
                <a:schemeClr val="dk1"/>
              </a:solidFill>
              <a:latin typeface="Calibri"/>
              <a:ea typeface="Calibri"/>
              <a:cs typeface="Calibri"/>
              <a:sym typeface="Calibri"/>
            </a:endParaRPr>
          </a:p>
        </p:txBody>
      </p:sp>
      <p:sp>
        <p:nvSpPr>
          <p:cNvPr id="96" name="Shape 96"/>
          <p:cNvSpPr txBox="1"/>
          <p:nvPr/>
        </p:nvSpPr>
        <p:spPr>
          <a:xfrm>
            <a:off x="6469530" y="44823"/>
            <a:ext cx="3660590" cy="1815881"/>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1600" u="sng" cap="none" strike="noStrike">
                <a:solidFill>
                  <a:schemeClr val="dk1"/>
                </a:solidFill>
                <a:latin typeface="Calibri"/>
                <a:ea typeface="Calibri"/>
                <a:cs typeface="Calibri"/>
                <a:sym typeface="Calibri"/>
              </a:rPr>
              <a:t>Assembly for </a:t>
            </a:r>
            <a:r>
              <a:rPr b="1" lang="en-US" sz="1600" u="sng">
                <a:solidFill>
                  <a:schemeClr val="dk1"/>
                </a:solidFill>
                <a:latin typeface="Calibri"/>
                <a:ea typeface="Calibri"/>
                <a:cs typeface="Calibri"/>
                <a:sym typeface="Calibri"/>
              </a:rPr>
              <a:t>Tri Fold</a:t>
            </a:r>
            <a:r>
              <a:rPr b="1" i="0" lang="en-US" sz="1600" u="sng" cap="none" strike="noStrike">
                <a:solidFill>
                  <a:schemeClr val="dk1"/>
                </a:solidFill>
                <a:latin typeface="Calibri"/>
                <a:ea typeface="Calibri"/>
                <a:cs typeface="Calibri"/>
                <a:sym typeface="Calibri"/>
              </a:rPr>
              <a:t> Book</a:t>
            </a:r>
          </a:p>
          <a:p>
            <a:pPr indent="0" lvl="0" marL="0" marR="0" rtl="0" algn="ctr">
              <a:spcBef>
                <a:spcPts val="0"/>
              </a:spcBef>
              <a:buSzPct val="25000"/>
              <a:buNone/>
            </a:pPr>
            <a:r>
              <a:rPr b="0" i="0" lang="en-US" sz="1600" u="none" cap="none" strike="noStrike">
                <a:solidFill>
                  <a:schemeClr val="dk1"/>
                </a:solidFill>
                <a:latin typeface="Calibri"/>
                <a:ea typeface="Calibri"/>
                <a:cs typeface="Calibri"/>
                <a:sym typeface="Calibri"/>
              </a:rPr>
              <a:t>Cut the book and the title piece out on the solid lines. Fold the five flaps inward on the dotted lines. Then fold the left page on top of the flaps on the dotted lines. Paste the title piece on top of the front page.</a:t>
            </a:r>
          </a:p>
        </p:txBody>
      </p:sp>
      <p:sp>
        <p:nvSpPr>
          <p:cNvPr id="97" name="Shape 97"/>
          <p:cNvSpPr/>
          <p:nvPr/>
        </p:nvSpPr>
        <p:spPr>
          <a:xfrm>
            <a:off x="1783761" y="74705"/>
            <a:ext cx="2612056" cy="2051742"/>
          </a:xfrm>
          <a:prstGeom prst="rect">
            <a:avLst/>
          </a:prstGeom>
          <a:solidFill>
            <a:srgbClr val="FFFFFF"/>
          </a:solidFill>
          <a:ln cap="flat" cmpd="sng" w="28575">
            <a:solidFill>
              <a:srgbClr val="000000"/>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98" name="Shape 98"/>
          <p:cNvSpPr txBox="1"/>
          <p:nvPr/>
        </p:nvSpPr>
        <p:spPr>
          <a:xfrm>
            <a:off x="4802544" y="4051639"/>
            <a:ext cx="2586900" cy="646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You can use this space for pictures and additional information about your energy. </a:t>
            </a:r>
          </a:p>
        </p:txBody>
      </p:sp>
      <p:pic>
        <p:nvPicPr>
          <p:cNvPr descr="Image result for geothermal" id="99" name="Shape 99"/>
          <p:cNvPicPr preferRelativeResize="0"/>
          <p:nvPr/>
        </p:nvPicPr>
        <p:blipFill>
          <a:blip r:embed="rId4">
            <a:alphaModFix/>
          </a:blip>
          <a:stretch>
            <a:fillRect/>
          </a:stretch>
        </p:blipFill>
        <p:spPr>
          <a:xfrm>
            <a:off x="1961125" y="244362"/>
            <a:ext cx="2242961" cy="1712424"/>
          </a:xfrm>
          <a:prstGeom prst="rect">
            <a:avLst/>
          </a:prstGeom>
          <a:noFill/>
          <a:ln>
            <a:noFill/>
          </a:ln>
        </p:spPr>
      </p:pic>
      <p:pic>
        <p:nvPicPr>
          <p:cNvPr descr="Image result for geothermal energy" id="100" name="Shape 100"/>
          <p:cNvPicPr preferRelativeResize="0"/>
          <p:nvPr/>
        </p:nvPicPr>
        <p:blipFill>
          <a:blip r:embed="rId5">
            <a:alphaModFix/>
          </a:blip>
          <a:stretch>
            <a:fillRect/>
          </a:stretch>
        </p:blipFill>
        <p:spPr>
          <a:xfrm>
            <a:off x="4827002" y="2659702"/>
            <a:ext cx="2768900" cy="1284220"/>
          </a:xfrm>
          <a:prstGeom prst="rect">
            <a:avLst/>
          </a:prstGeom>
          <a:noFill/>
          <a:ln>
            <a:noFill/>
          </a:ln>
        </p:spPr>
      </p:pic>
      <p:pic>
        <p:nvPicPr>
          <p:cNvPr descr="Image result for geothermal energy" id="101" name="Shape 101"/>
          <p:cNvPicPr preferRelativeResize="0"/>
          <p:nvPr/>
        </p:nvPicPr>
        <p:blipFill>
          <a:blip r:embed="rId6">
            <a:alphaModFix/>
          </a:blip>
          <a:stretch>
            <a:fillRect/>
          </a:stretch>
        </p:blipFill>
        <p:spPr>
          <a:xfrm>
            <a:off x="4879225" y="4805574"/>
            <a:ext cx="2664456" cy="1712400"/>
          </a:xfrm>
          <a:prstGeom prst="rect">
            <a:avLst/>
          </a:prstGeom>
          <a:noFill/>
          <a:ln>
            <a:noFill/>
          </a:ln>
        </p:spPr>
      </p:pic>
      <p:sp>
        <p:nvSpPr>
          <p:cNvPr id="102" name="Shape 102"/>
          <p:cNvSpPr txBox="1"/>
          <p:nvPr/>
        </p:nvSpPr>
        <p:spPr>
          <a:xfrm>
            <a:off x="7760775" y="6002725"/>
            <a:ext cx="2907300" cy="855300"/>
          </a:xfrm>
          <a:prstGeom prst="rect">
            <a:avLst/>
          </a:prstGeom>
          <a:noFill/>
          <a:ln>
            <a:noFill/>
          </a:ln>
        </p:spPr>
        <p:txBody>
          <a:bodyPr anchorCtr="0" anchor="t" bIns="91425" lIns="91425" rIns="91425" tIns="91425">
            <a:noAutofit/>
          </a:bodyPr>
          <a:lstStyle/>
          <a:p>
            <a:pPr lvl="0" rtl="0">
              <a:lnSpc>
                <a:spcPct val="115000"/>
              </a:lnSpc>
              <a:spcBef>
                <a:spcPts val="0"/>
              </a:spcBef>
              <a:spcAft>
                <a:spcPts val="300"/>
              </a:spcAft>
              <a:buNone/>
            </a:pPr>
            <a:r>
              <a:rPr lang="en-US" sz="1200">
                <a:solidFill>
                  <a:srgbClr val="222222"/>
                </a:solidFill>
                <a:highlight>
                  <a:srgbClr val="FFFFFF"/>
                </a:highlight>
                <a:latin typeface="Roboto"/>
                <a:ea typeface="Roboto"/>
                <a:cs typeface="Roboto"/>
                <a:sym typeface="Roboto"/>
              </a:rPr>
              <a:t>fact #2 The world geothermal comes from Greek words meaning 'Earth' (geo) and 'heat' (thermos).</a:t>
            </a: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